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9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271" r:id="rId1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18-5-2020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FFE4-AE8B-499D-916C-0C6C9F1669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16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FFE4-AE8B-499D-916C-0C6C9F1669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65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89" y="2520235"/>
            <a:ext cx="3536535" cy="33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82317"/>
            <a:ext cx="9144000" cy="2029508"/>
          </a:xfrm>
        </p:spPr>
        <p:txBody>
          <a:bodyPr anchor="t"/>
          <a:lstStyle/>
          <a:p>
            <a:pPr algn="l"/>
            <a:r>
              <a:rPr lang="nl-NL" dirty="0"/>
              <a:t>IBS Inrichting van een </a:t>
            </a:r>
            <a:r>
              <a:rPr lang="nl-NL" dirty="0" smtClean="0"/>
              <a:t>gebied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b="1" dirty="0" smtClean="0"/>
              <a:t>LA 2 Marktonderzoek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Fieldresearch</a:t>
            </a:r>
            <a:r>
              <a:rPr lang="nl-NL" dirty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/>
              <a:t>Primair onderzoek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66537" y="1774656"/>
            <a:ext cx="1086050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NL" sz="2800" b="1" dirty="0" smtClean="0"/>
              <a:t>Soorten </a:t>
            </a:r>
            <a:r>
              <a:rPr lang="nl-NL" sz="2800" b="1" dirty="0"/>
              <a:t>fieldresearch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 dirty="0"/>
              <a:t>Observatie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 dirty="0"/>
              <a:t>Experiment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 dirty="0"/>
              <a:t>Enquête 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 dirty="0"/>
              <a:t>Persoonlijke-, schriftelijke-, telefonische enquête	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 dirty="0"/>
              <a:t>Online enquête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 dirty="0"/>
              <a:t>Panel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 dirty="0"/>
              <a:t>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 dirty="0"/>
              <a:t>Gestructureerde, persoonlijke 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 dirty="0"/>
              <a:t>Ongestructureerde, persoonlijk 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 dirty="0"/>
              <a:t>Groepsinterview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25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Betrouwbaarheid en validiteit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966537" y="1774656"/>
            <a:ext cx="108605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NL" sz="2000" b="1" dirty="0" smtClean="0"/>
              <a:t>Betrouwbaarheid</a:t>
            </a:r>
          </a:p>
          <a:p>
            <a:pPr lvl="2"/>
            <a:r>
              <a:rPr lang="nl-NL" sz="2000" dirty="0" smtClean="0"/>
              <a:t>Kloppen de uitkomsten en/of gebruik je het juiste meetinstrument</a:t>
            </a:r>
            <a:endParaRPr lang="nl-NL" sz="2000" dirty="0"/>
          </a:p>
          <a:p>
            <a:pPr lvl="2"/>
            <a:endParaRPr lang="nl-NL" sz="2000" b="1" dirty="0" smtClean="0"/>
          </a:p>
          <a:p>
            <a:pPr lvl="2"/>
            <a:r>
              <a:rPr lang="nl-NL" sz="2000" dirty="0"/>
              <a:t>“Als ik hetzelfde nog een keer zo zou onderzoeken en de omstandigheden zijn niet veranderd, krijg ik dan dezelfde uitslag?”</a:t>
            </a:r>
            <a:endParaRPr lang="nl-NL" sz="2000" b="1" dirty="0" smtClean="0"/>
          </a:p>
          <a:p>
            <a:pPr lvl="2"/>
            <a:endParaRPr lang="nl-NL" sz="2000" b="1" dirty="0"/>
          </a:p>
          <a:p>
            <a:r>
              <a:rPr lang="nl-NL" sz="1400" dirty="0" smtClean="0"/>
              <a:t>	</a:t>
            </a:r>
            <a:r>
              <a:rPr lang="nl-NL" sz="2000" b="1" dirty="0" smtClean="0"/>
              <a:t>Validiteit</a:t>
            </a:r>
          </a:p>
          <a:p>
            <a:r>
              <a:rPr lang="nl-NL" sz="2000" b="1" dirty="0"/>
              <a:t>	</a:t>
            </a:r>
            <a:r>
              <a:rPr lang="nl-NL" sz="2000" dirty="0" smtClean="0"/>
              <a:t>Meet wat je wil weten?</a:t>
            </a:r>
            <a:endParaRPr lang="nl-NL" sz="2000" dirty="0"/>
          </a:p>
          <a:p>
            <a:endParaRPr lang="nl-NL" sz="2000" b="1" dirty="0" smtClean="0"/>
          </a:p>
          <a:p>
            <a:r>
              <a:rPr lang="nl-NL" sz="2000" dirty="0" smtClean="0"/>
              <a:t>	“Geven de resultaten uit mijn </a:t>
            </a:r>
            <a:r>
              <a:rPr lang="nl-NL" sz="2000" dirty="0"/>
              <a:t>onderzoek </a:t>
            </a:r>
            <a:r>
              <a:rPr lang="nl-NL" sz="2000" dirty="0" smtClean="0"/>
              <a:t>antwoord op hetgeen wat ik wil 	onderzoeken?”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2234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Betrouwbaarheid en validiteit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 descr="Betrouwbaarheid en validiteit « Petersnijders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80" y="1690688"/>
            <a:ext cx="7691639" cy="31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05898" y="868801"/>
            <a:ext cx="3932379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>
                <a:solidFill>
                  <a:srgbClr val="0070C0"/>
                </a:solidFill>
                <a:ea typeface="Calibri" pitchFamily="34" charset="0"/>
              </a:rPr>
              <a:t>Leerdoelen</a:t>
            </a:r>
          </a:p>
          <a:p>
            <a:r>
              <a:rPr lang="nl-NL" sz="1100">
                <a:latin typeface="+mj-lt"/>
                <a:ea typeface="Calibri" pitchFamily="34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</a:rPr>
              <a:t>Een marktonderzoek opzetten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</a:rPr>
              <a:t>Een doelgroep analyse maken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</a:rPr>
              <a:t>De resultaten van een marktonderzoek verwerken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97654" y="1908672"/>
            <a:ext cx="3940623" cy="229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100" b="1" dirty="0">
                <a:solidFill>
                  <a:srgbClr val="0070C0"/>
                </a:solidFill>
                <a:ea typeface="Calibri" pitchFamily="34" charset="0"/>
              </a:rPr>
              <a:t>Leerproduct	</a:t>
            </a:r>
            <a:r>
              <a:rPr lang="nl-NL" sz="1100" b="1" dirty="0">
                <a:ea typeface="Calibri" pitchFamily="34" charset="0"/>
              </a:rPr>
              <a:t>		</a:t>
            </a:r>
          </a:p>
          <a:p>
            <a:pPr eaLnBrk="0" hangingPunct="0"/>
            <a:r>
              <a:rPr lang="nl-NL" sz="1100" dirty="0">
                <a:latin typeface="+mj-lt"/>
                <a:ea typeface="Calibri" pitchFamily="34" charset="0"/>
              </a:rPr>
              <a:t>Een verslag dat bestaat uit 2 onderdelen: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Een Excel verslag waarin je de doelgroep van de opdrachtgever analyseert en grafisch presenteert.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Een aanbeveling op basis van de 4C’s. </a:t>
            </a:r>
          </a:p>
          <a:p>
            <a:pPr eaLnBrk="0" hangingPunct="0"/>
            <a:r>
              <a:rPr lang="nl-NL" sz="1100" dirty="0">
                <a:latin typeface="+mj-lt"/>
                <a:ea typeface="Calibri" pitchFamily="34" charset="0"/>
              </a:rPr>
              <a:t>In het verslag komt het volgende aan bod: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Deskresearch met daarin minimaal 8 demografische gegevens (zie PowerPoint “Deskresearch Spoorzone”).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De gegevens verwerkt in een passende diagram.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Een beschrijving van de 4C’s voor het gebied de Spoorzone.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Een aanbeveling voor de opdrachtgever op basis van de externe data, dit wederom m.b.v. de 4C’s.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Bronvermelding.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332160" y="908572"/>
            <a:ext cx="3193256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</a:rPr>
              <a:t>Samenwerken       </a:t>
            </a:r>
            <a:r>
              <a:rPr lang="nl-NL" sz="1100" b="1" dirty="0">
                <a:ea typeface="Calibri" pitchFamily="34" charset="0"/>
              </a:rPr>
              <a:t>                                </a:t>
            </a:r>
            <a:r>
              <a:rPr lang="nl-NL" sz="1100" b="1" dirty="0">
                <a:solidFill>
                  <a:srgbClr val="FF0000"/>
                </a:solidFill>
                <a:ea typeface="Calibri" pitchFamily="34" charset="0"/>
              </a:rPr>
              <a:t> 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Plaats je product op het Leerplatform.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Bekijk leerproducten van anderen en 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Verbeter je leerproduct en plaats versie 2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Deze opdracht maak je met je projectgroep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Versie 1 29-05-2020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Versie 2 05-06-2020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340892" y="2563989"/>
            <a:ext cx="3184525" cy="532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>
                <a:solidFill>
                  <a:srgbClr val="0070C0"/>
                </a:solidFill>
                <a:ea typeface="Calibri" pitchFamily="34" charset="0"/>
              </a:rPr>
              <a:t>Bijeenkomsten</a:t>
            </a:r>
            <a:r>
              <a:rPr lang="nl-NL" sz="1100" b="1">
                <a:ea typeface="Calibri" pitchFamily="34" charset="0"/>
              </a:rPr>
              <a:t>		</a:t>
            </a:r>
            <a:endParaRPr lang="nl-NL" sz="1100">
              <a:ea typeface="Calibri" pitchFamily="34" charset="0"/>
            </a:endParaRP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100">
                <a:latin typeface="+mj-lt"/>
                <a:ea typeface="Calibri" pitchFamily="34" charset="0"/>
              </a:rPr>
              <a:t>Les over Marktonderzoek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100">
                <a:latin typeface="+mj-lt"/>
                <a:ea typeface="Calibri" pitchFamily="34" charset="0"/>
              </a:rPr>
              <a:t>Les over Deskresearch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7332160" y="3384984"/>
            <a:ext cx="3201988" cy="498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 eaLnBrk="0" hangingPunct="0">
              <a:lnSpc>
                <a:spcPct val="80000"/>
              </a:lnSpc>
              <a:tabLst>
                <a:tab pos="176213" algn="l"/>
                <a:tab pos="1163638" algn="l"/>
              </a:tabLst>
            </a:pPr>
            <a:r>
              <a:rPr lang="nl-NL" sz="1100" b="1">
                <a:solidFill>
                  <a:srgbClr val="0070C0"/>
                </a:solidFill>
                <a:ea typeface="Calibri" pitchFamily="34" charset="0"/>
              </a:rPr>
              <a:t>Bronnen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100">
                <a:latin typeface="+mj-lt"/>
                <a:ea typeface="Calibri" pitchFamily="34" charset="0"/>
              </a:rPr>
              <a:t>PowerPoint van lessen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100">
                <a:latin typeface="+mj-lt"/>
                <a:ea typeface="Calibri" pitchFamily="34" charset="0"/>
              </a:rPr>
              <a:t>Websites uit de PPT “Deskresearch Spoorzone”</a:t>
            </a:r>
          </a:p>
        </p:txBody>
      </p:sp>
      <p:sp>
        <p:nvSpPr>
          <p:cNvPr id="14348" name="Tekstvak 23"/>
          <p:cNvSpPr txBox="1">
            <a:spLocks noChangeArrowheads="1"/>
          </p:cNvSpPr>
          <p:nvPr/>
        </p:nvSpPr>
        <p:spPr bwMode="auto">
          <a:xfrm>
            <a:off x="2925609" y="244429"/>
            <a:ext cx="7852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nl-NL" sz="2800">
                <a:latin typeface="Calibri"/>
                <a:cs typeface="Calibri"/>
              </a:rPr>
              <a:t>1920_IRG_2_Marktonderzoek</a:t>
            </a:r>
            <a:endParaRPr lang="nl-NL" sz="2400">
              <a:latin typeface="Calibri" pitchFamily="34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/>
          <a:srcRect l="21805" r="10840"/>
          <a:stretch/>
        </p:blipFill>
        <p:spPr>
          <a:xfrm>
            <a:off x="2507132" y="868801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4401" y="1911922"/>
            <a:ext cx="263290" cy="321303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6075" y="4302759"/>
            <a:ext cx="266283" cy="41630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0625" y="915544"/>
            <a:ext cx="385812" cy="26305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1480" y="3384984"/>
            <a:ext cx="290493" cy="28231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8" cstate="print"/>
          <a:srcRect l="17050" t="33024" r="61669" b="30375"/>
          <a:stretch/>
        </p:blipFill>
        <p:spPr>
          <a:xfrm>
            <a:off x="7022582" y="2563989"/>
            <a:ext cx="269390" cy="260485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897654" y="4302759"/>
            <a:ext cx="3937506" cy="187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100" b="1" err="1">
                <a:solidFill>
                  <a:srgbClr val="0070C0"/>
                </a:solidFill>
                <a:ea typeface="Calibri" pitchFamily="34" charset="0"/>
              </a:rPr>
              <a:t>Leerpad</a:t>
            </a:r>
            <a:r>
              <a:rPr lang="nl-NL" sz="1100" b="1">
                <a:solidFill>
                  <a:srgbClr val="0070C0"/>
                </a:solidFill>
                <a:ea typeface="Calibri" pitchFamily="34" charset="0"/>
              </a:rPr>
              <a:t>		</a:t>
            </a:r>
            <a:r>
              <a:rPr lang="nl-NL" sz="1100" b="1">
                <a:ea typeface="Calibri" pitchFamily="34" charset="0"/>
              </a:rPr>
              <a:t>	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</a:rPr>
              <a:t>Gebruik voor je deskresearch o.a. de websites uit de PPT “Deskresearch Spoorzone”.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</a:rPr>
              <a:t>Onderzoek het gebied van jullie groep op minimaal 8 demografische gegevens (zie PPT).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</a:rPr>
              <a:t>Verwerk de gegevens in Excel met bijpassende diagrammen.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</a:rPr>
              <a:t>Beschrijf de 4C’s van de Spoorzone op dit moment.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</a:rPr>
              <a:t>Schrijf een aanbeveling m.b.v. de 4C’s en jullie externe data voor de opdrachtgever.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</a:rPr>
              <a:t>Zorg voor een overzichtelijk Excel verslag waarin alle eerder genoemde punten aan bod komen.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0"/>
            <a:ext cx="1275008" cy="915544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7340892" y="5713777"/>
            <a:ext cx="307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adviseren jullie de opdrachtgever op het gebied van marketing? </a:t>
            </a:r>
          </a:p>
        </p:txBody>
      </p:sp>
      <p:pic>
        <p:nvPicPr>
          <p:cNvPr id="2" name="Afbeelding 2" descr="Afbeelding met binnen&#10;&#10;Beschrijving is gegenereerd met hoge betrouwbaarheid">
            <a:extLst>
              <a:ext uri="{FF2B5EF4-FFF2-40B4-BE49-F238E27FC236}">
                <a16:creationId xmlns:a16="http://schemas.microsoft.com/office/drawing/2014/main" id="{B5036BBA-8389-4287-8F84-44E7656230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3661" y="3969442"/>
            <a:ext cx="1830441" cy="17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091065" y="1634408"/>
            <a:ext cx="3888869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</a:rPr>
              <a:t>Leerdoelen</a:t>
            </a:r>
          </a:p>
          <a:p>
            <a:r>
              <a:rPr lang="nl-NL" sz="1100" dirty="0">
                <a:latin typeface="+mj-lt"/>
                <a:ea typeface="Calibri" pitchFamily="34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 b="1" dirty="0">
                <a:solidFill>
                  <a:srgbClr val="FFC000"/>
                </a:solidFill>
                <a:latin typeface="+mj-lt"/>
                <a:ea typeface="Calibri" pitchFamily="34" charset="0"/>
              </a:rPr>
              <a:t>Een marktonderzoek opzetten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Een doelgroep analyse maken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</a:rPr>
              <a:t>De resultaten van een marktonderzoek verwerken </a:t>
            </a: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3" cstate="print"/>
          <a:srcRect l="21805" r="10840"/>
          <a:stretch/>
        </p:blipFill>
        <p:spPr>
          <a:xfrm>
            <a:off x="1477414" y="1634408"/>
            <a:ext cx="453105" cy="624290"/>
          </a:xfrm>
          <a:prstGeom prst="rect">
            <a:avLst/>
          </a:prstGeom>
        </p:spPr>
      </p:pic>
      <p:pic>
        <p:nvPicPr>
          <p:cNvPr id="3074" name="Picture 2" descr="8 manieren om branche- en marktonderzoek te doen | Ikgastart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71" y="3105835"/>
            <a:ext cx="5827871" cy="24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el 1"/>
          <p:cNvSpPr txBox="1">
            <a:spLocks/>
          </p:cNvSpPr>
          <p:nvPr/>
        </p:nvSpPr>
        <p:spPr bwMode="auto">
          <a:xfrm>
            <a:off x="817384" y="642979"/>
            <a:ext cx="10515600" cy="9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sz="4400" b="1" dirty="0" smtClean="0"/>
              <a:t>LA 2 Marktonderzoek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7568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Soorten </a:t>
            </a:r>
            <a:r>
              <a:rPr lang="nl-NL" b="1" dirty="0" smtClean="0"/>
              <a:t>marktonderzoek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2186"/>
          </a:xfrm>
        </p:spPr>
        <p:txBody>
          <a:bodyPr/>
          <a:lstStyle/>
          <a:p>
            <a:r>
              <a:rPr lang="nl-NL" dirty="0"/>
              <a:t>Deskresearch (Secundair onderzoek/ bronnenonderzoek)</a:t>
            </a:r>
          </a:p>
          <a:p>
            <a:pPr marL="457200" lvl="1" indent="0">
              <a:buNone/>
            </a:pPr>
            <a:r>
              <a:rPr lang="nl-NL" i="1" dirty="0" smtClean="0"/>
              <a:t>Er </a:t>
            </a:r>
            <a:r>
              <a:rPr lang="nl-NL" i="1" dirty="0"/>
              <a:t>wordt gebruik gemaakt van gegevens die binnen de onderneming (intern) of bij andere ondernemingen (extern) bekend zijn.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49" y="2731084"/>
            <a:ext cx="1940104" cy="12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790" y="4185856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838200" y="4492748"/>
            <a:ext cx="6096000" cy="876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nl-NL" sz="2800" dirty="0">
                <a:solidFill>
                  <a:prstClr val="black"/>
                </a:solidFill>
                <a:latin typeface="Calibri"/>
                <a:cs typeface="+mn-cs"/>
              </a:rPr>
              <a:t>Fieldresearch (Primair onderzoek)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nl-NL" sz="2400" i="1" dirty="0">
                <a:solidFill>
                  <a:prstClr val="black"/>
                </a:solidFill>
                <a:latin typeface="Calibri"/>
                <a:cs typeface="+mn-cs"/>
              </a:rPr>
              <a:t>Er wordt gezocht naar nieuwe gegevens. </a:t>
            </a:r>
          </a:p>
        </p:txBody>
      </p:sp>
    </p:spTree>
    <p:extLst>
      <p:ext uri="{BB962C8B-B14F-4D97-AF65-F5344CB8AC3E}">
        <p14:creationId xmlns:p14="http://schemas.microsoft.com/office/powerpoint/2010/main" val="3120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Deskresearch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(Secundair onderzoek/ bronnenonderzoek</a:t>
            </a:r>
            <a:r>
              <a:rPr lang="nl-NL" dirty="0" smtClean="0"/>
              <a:t>)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83038"/>
              </p:ext>
            </p:extLst>
          </p:nvPr>
        </p:nvGraphicFramePr>
        <p:xfrm>
          <a:off x="1125954" y="2327338"/>
          <a:ext cx="390514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Interne data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Verkooptransacties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28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Klantenservice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28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Administratie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nl-NL" sz="2800" noProof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8" descr="http://www.moroque.nl/wp/afbeeldingen/social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01" y="4143220"/>
            <a:ext cx="2081951" cy="18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stublieft, 25% korting op al uw Klok t/m 10 februari. : klokmem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12958" r="12135" b="13690"/>
          <a:stretch/>
        </p:blipFill>
        <p:spPr bwMode="auto">
          <a:xfrm rot="5400000">
            <a:off x="2900824" y="3096500"/>
            <a:ext cx="670193" cy="10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5345887" y="2327338"/>
            <a:ext cx="68461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Externe data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Centraal Bureau voor </a:t>
            </a:r>
            <a:r>
              <a:rPr lang="nl-NL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de Statistiek(CBS</a:t>
            </a:r>
            <a:r>
              <a:rPr lang="nl-NL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Kamer van Koophandel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Social</a:t>
            </a:r>
            <a:r>
              <a:rPr lang="nl-NL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Media</a:t>
            </a:r>
          </a:p>
        </p:txBody>
      </p:sp>
      <p:pic>
        <p:nvPicPr>
          <p:cNvPr id="10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21" y="365125"/>
            <a:ext cx="1347558" cy="8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Deskresearch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(Secundair onderzoek/ bronnenonderzoek</a:t>
            </a:r>
            <a:r>
              <a:rPr lang="nl-NL" dirty="0" smtClean="0"/>
              <a:t>)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51623"/>
              </p:ext>
            </p:extLst>
          </p:nvPr>
        </p:nvGraphicFramePr>
        <p:xfrm>
          <a:off x="1282365" y="1958370"/>
          <a:ext cx="10071435" cy="40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7419">
                <a:tc>
                  <a:txBody>
                    <a:bodyPr/>
                    <a:lstStyle/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nl-NL" sz="2800" b="1" kern="1200" noProof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Voordelen</a:t>
                      </a:r>
                      <a:r>
                        <a:rPr lang="nl-NL" sz="28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Goedkoop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Snel beschikbaar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nl-NL" sz="28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Nadelen</a:t>
                      </a:r>
                      <a:r>
                        <a:rPr lang="nl-NL" sz="28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Gegevens vaak verouderd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Betrouwbaarheid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Incompleet/niet volledig toepasbaar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(Te) grote hoeveelheden data</a:t>
                      </a:r>
                      <a:endParaRPr lang="nl-NL" sz="2800" noProof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21" y="365125"/>
            <a:ext cx="1347558" cy="8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Fieldresearch</a:t>
            </a:r>
            <a:r>
              <a:rPr lang="nl-NL" dirty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/>
              <a:t>Primair onderzoek</a:t>
            </a:r>
            <a:r>
              <a:rPr lang="nl-NL" dirty="0" smtClean="0"/>
              <a:t>)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42759"/>
              </p:ext>
            </p:extLst>
          </p:nvPr>
        </p:nvGraphicFramePr>
        <p:xfrm>
          <a:off x="1282365" y="1958370"/>
          <a:ext cx="10071435" cy="40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7419">
                <a:tc>
                  <a:txBody>
                    <a:bodyPr/>
                    <a:lstStyle/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r>
                        <a:rPr lang="nl-NL" sz="3200" b="1" u="sng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Kwali</a:t>
                      </a:r>
                      <a:r>
                        <a:rPr lang="nl-NL" sz="32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tatief</a:t>
                      </a:r>
                      <a:r>
                        <a:rPr lang="nl-NL" sz="32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marktonderzoek</a:t>
                      </a:r>
                    </a:p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endParaRPr lang="nl-NL" sz="3200" b="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r>
                        <a:rPr lang="nl-NL" sz="3200" b="1" u="sng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Kwanti</a:t>
                      </a:r>
                      <a:r>
                        <a:rPr lang="nl-NL" sz="32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tatief marktonderzoek</a:t>
                      </a:r>
                      <a:endParaRPr lang="nl-NL" sz="3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Fieldresearch</a:t>
            </a:r>
            <a:r>
              <a:rPr lang="nl-NL" dirty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/>
              <a:t>Primair onderzoek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71074" y="2245895"/>
            <a:ext cx="108605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b="1" u="sng" dirty="0"/>
              <a:t>Kwali</a:t>
            </a:r>
            <a:r>
              <a:rPr lang="nl-NL" sz="2800" dirty="0"/>
              <a:t>tatief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 dirty="0"/>
              <a:t>Kleinschalig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 dirty="0"/>
              <a:t>Meestal basis van kwantitatief marktonderzoek</a:t>
            </a:r>
          </a:p>
          <a:p>
            <a:pPr lvl="1"/>
            <a:endParaRPr lang="nl-NL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Fieldresearch</a:t>
            </a:r>
            <a:r>
              <a:rPr lang="nl-NL" dirty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/>
              <a:t>Primair onderzoek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71074" y="2245895"/>
            <a:ext cx="108605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b="1" u="sng" dirty="0" smtClean="0"/>
              <a:t>Kwanti</a:t>
            </a:r>
            <a:r>
              <a:rPr lang="nl-NL" sz="2800" dirty="0" smtClean="0"/>
              <a:t>tatief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 dirty="0"/>
              <a:t>Grootschalig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 dirty="0"/>
              <a:t>Onderzoek wordt in getallen uitgedrukt </a:t>
            </a:r>
            <a:r>
              <a:rPr lang="nl-NL" sz="2800" dirty="0" smtClean="0"/>
              <a:t>(statistische analyse)</a:t>
            </a:r>
            <a:endParaRPr lang="nl-NL" sz="2800" dirty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endParaRPr lang="nl-NL" dirty="0"/>
          </a:p>
        </p:txBody>
      </p:sp>
      <p:pic>
        <p:nvPicPr>
          <p:cNvPr id="6" name="Picture 2" descr="http://www.oostveen.net/images/HellevoetBevpirami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03" y="3743100"/>
            <a:ext cx="3974392" cy="23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227E13-5A34-43DC-8C02-0C7A12E2B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http://www.w3.org/XML/1998/namespace"/>
    <ds:schemaRef ds:uri="47a28104-336f-447d-946e-e305ac2bcd47"/>
    <ds:schemaRef ds:uri="http://purl.org/dc/terms/"/>
    <ds:schemaRef ds:uri="34354c1b-6b8c-435b-ad50-990538c1955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3447</TotalTime>
  <Words>550</Words>
  <Application>Microsoft Office PowerPoint</Application>
  <PresentationFormat>Breedbeeld</PresentationFormat>
  <Paragraphs>110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Thema1</vt:lpstr>
      <vt:lpstr>IBS Inrichting van een gebied  LA 2 Marktonderzoek  </vt:lpstr>
      <vt:lpstr>PowerPoint-presentatie</vt:lpstr>
      <vt:lpstr>PowerPoint-presentatie</vt:lpstr>
      <vt:lpstr>Soorten marktonderzoek</vt:lpstr>
      <vt:lpstr>Deskresearch  (Secundair onderzoek/ bronnenonderzoek)</vt:lpstr>
      <vt:lpstr>Deskresearch  (Secundair onderzoek/ bronnenonderzoek)</vt:lpstr>
      <vt:lpstr>Fieldresearch  (Primair onderzoek)</vt:lpstr>
      <vt:lpstr>Fieldresearch  (Primair onderzoek)</vt:lpstr>
      <vt:lpstr>Fieldresearch  (Primair onderzoek)</vt:lpstr>
      <vt:lpstr>Fieldresearch  (Primair onderzoek)</vt:lpstr>
      <vt:lpstr>Betrouwbaarheid en validiteit </vt:lpstr>
      <vt:lpstr>Betrouwbaarheid en validiteit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54</cp:revision>
  <dcterms:created xsi:type="dcterms:W3CDTF">2017-09-05T13:31:36Z</dcterms:created>
  <dcterms:modified xsi:type="dcterms:W3CDTF">2020-05-18T06:58:35Z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